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6" r:id="rId19"/>
    <p:sldId id="271" r:id="rId20"/>
    <p:sldId id="272" r:id="rId21"/>
    <p:sldId id="273" r:id="rId22"/>
    <p:sldId id="275" r:id="rId23"/>
    <p:sldId id="27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F2257-F406-4093-865C-8804BD16BD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3D8B1EB-8086-4E43-9879-C3C1E49595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SE-Net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GAN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MetaSR</a:t>
            </a:r>
            <a:r>
              <a:rPr lang="zh-CN" altLang="en-US" dirty="0" smtClean="0"/>
              <a:t>阅读和测试报告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2000" dirty="0" smtClean="0"/>
              <a:t>王奕峰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</a:t>
            </a:r>
            <a:r>
              <a:rPr lang="zh-CN" altLang="en-US" dirty="0" smtClean="0"/>
              <a:t>原理</a:t>
            </a:r>
            <a:endParaRPr lang="zh-CN" altLang="en-US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9206865" y="1263015"/>
            <a:ext cx="2938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二分类的对数损失函数</a:t>
            </a:r>
            <a:endParaRPr lang="zh-CN" altLang="en-US" dirty="0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960" y="1631315"/>
            <a:ext cx="9102090" cy="471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020" y="235585"/>
            <a:ext cx="4618990" cy="1057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b="62965"/>
          <a:stretch>
            <a:fillRect/>
          </a:stretch>
        </p:blipFill>
        <p:spPr>
          <a:xfrm>
            <a:off x="1699260" y="2489835"/>
            <a:ext cx="10377170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</a:t>
            </a:r>
            <a:r>
              <a:rPr lang="zh-CN" altLang="en-US" dirty="0"/>
              <a:t>原理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rcRect t="36468" b="49416"/>
          <a:stretch>
            <a:fillRect/>
          </a:stretch>
        </p:blipFill>
        <p:spPr>
          <a:xfrm>
            <a:off x="1732280" y="1281430"/>
            <a:ext cx="9912350" cy="1049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b="71149"/>
          <a:stretch>
            <a:fillRect/>
          </a:stretch>
        </p:blipFill>
        <p:spPr>
          <a:xfrm>
            <a:off x="1138555" y="2469515"/>
            <a:ext cx="11147425" cy="2412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</a:t>
            </a:r>
            <a:r>
              <a:rPr lang="zh-CN" altLang="en-US" dirty="0" smtClean="0"/>
              <a:t>原理</a:t>
            </a:r>
            <a:endParaRPr lang="zh-CN" altLang="en-US" dirty="0" smtClean="0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rcRect t="29484"/>
          <a:stretch>
            <a:fillRect/>
          </a:stretch>
        </p:blipFill>
        <p:spPr>
          <a:xfrm>
            <a:off x="2499995" y="1285240"/>
            <a:ext cx="7630795" cy="40366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86015" y="4669155"/>
            <a:ext cx="307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当且仅当</a:t>
            </a:r>
            <a:r>
              <a:rPr lang="en-US" altLang="zh-CN"/>
              <a:t>p</a:t>
            </a:r>
            <a:r>
              <a:rPr lang="en-US" altLang="zh-CN" baseline="-25000"/>
              <a:t>data</a:t>
            </a:r>
            <a:r>
              <a:rPr lang="en-US" altLang="zh-CN"/>
              <a:t>(x)=p</a:t>
            </a:r>
            <a:r>
              <a:rPr lang="en-US" altLang="zh-CN" baseline="-25000"/>
              <a:t>G</a:t>
            </a:r>
            <a:r>
              <a:rPr lang="en-US" altLang="zh-CN"/>
              <a:t>(x)</a:t>
            </a:r>
            <a:endParaRPr lang="en-US" altLang="zh-CN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5441315"/>
            <a:ext cx="653351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右箭头 7"/>
          <p:cNvSpPr/>
          <p:nvPr/>
        </p:nvSpPr>
        <p:spPr>
          <a:xfrm>
            <a:off x="7748905" y="5441315"/>
            <a:ext cx="9734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004300" y="5426710"/>
            <a:ext cx="184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r>
              <a:rPr lang="en-US" altLang="zh-CN" baseline="-25000"/>
              <a:t>data</a:t>
            </a:r>
            <a:r>
              <a:rPr lang="en-US" altLang="zh-CN"/>
              <a:t>(x)=p</a:t>
            </a:r>
            <a:r>
              <a:rPr lang="en-US" altLang="zh-CN" baseline="-25000"/>
              <a:t>G</a:t>
            </a:r>
            <a:r>
              <a:rPr lang="en-US" altLang="zh-CN"/>
              <a:t>(x)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</a:t>
            </a:r>
            <a:r>
              <a:rPr lang="zh-CN" altLang="en-US" dirty="0" smtClean="0"/>
              <a:t>训练流程</a:t>
            </a:r>
            <a:endParaRPr lang="zh-CN" altLang="en-US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1358265"/>
            <a:ext cx="7130415" cy="21818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SRGAN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7350" y="427355"/>
            <a:ext cx="6256655" cy="3604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70" y="1394460"/>
            <a:ext cx="4449445" cy="9639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295" y="1174750"/>
            <a:ext cx="3904615" cy="7620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1779490" y="42027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SRGAN</a:t>
            </a:r>
            <a:r>
              <a:rPr lang="zh-CN" altLang="en-US" dirty="0" smtClean="0"/>
              <a:t>损失函数</a:t>
            </a:r>
            <a:endParaRPr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25" y="2303145"/>
            <a:ext cx="3428365" cy="647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725" y="3166745"/>
            <a:ext cx="3180715" cy="95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415" y="1034415"/>
            <a:ext cx="2561590" cy="666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415" y="2423795"/>
            <a:ext cx="3180715" cy="685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09675" y="1250950"/>
            <a:ext cx="165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感知损失函数：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09675" y="2461895"/>
            <a:ext cx="165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内容损失函数：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741795" y="1183640"/>
            <a:ext cx="165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对抗损失函数：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72910" y="2582545"/>
            <a:ext cx="165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正交损失函数：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50" y="4119245"/>
            <a:ext cx="4658360" cy="2135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1010" y="4119245"/>
            <a:ext cx="6238875" cy="18434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SRGAN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4565" y="1447800"/>
            <a:ext cx="10422890" cy="44113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MetaSR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6060" y="1395730"/>
            <a:ext cx="9200515" cy="4831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MetaSR</a:t>
            </a:r>
            <a:r>
              <a:rPr lang="zh-CN" altLang="en-US"/>
              <a:t>步骤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44432" y="1905000"/>
            <a:ext cx="8915400" cy="3777622"/>
          </a:xfrm>
        </p:spPr>
        <p:txBody>
          <a:bodyPr/>
          <a:p>
            <a:r>
              <a:rPr lang="zh-CN" altLang="en-US"/>
              <a:t>Location Projection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                                            </a:t>
            </a:r>
            <a:r>
              <a:rPr lang="en-US" altLang="zh-CN"/>
              <a:t>(i',j')</a:t>
            </a:r>
            <a:r>
              <a:rPr lang="zh-CN" altLang="en-US"/>
              <a:t>是</a:t>
            </a:r>
            <a:r>
              <a:rPr lang="en-US" altLang="zh-CN"/>
              <a:t>LR</a:t>
            </a:r>
            <a:r>
              <a:rPr lang="zh-CN" altLang="en-US"/>
              <a:t>上的点，</a:t>
            </a:r>
            <a:r>
              <a:rPr lang="en-US" altLang="zh-CN"/>
              <a:t>(i,j)</a:t>
            </a:r>
            <a:r>
              <a:rPr lang="zh-CN" altLang="en-US"/>
              <a:t>是</a:t>
            </a:r>
            <a:r>
              <a:rPr lang="en-US" altLang="zh-CN"/>
              <a:t>HR</a:t>
            </a:r>
            <a:r>
              <a:rPr lang="zh-CN" altLang="en-US"/>
              <a:t>上的点</a:t>
            </a:r>
            <a:endParaRPr lang="zh-CN" altLang="en-US"/>
          </a:p>
          <a:p>
            <a:r>
              <a:rPr lang="zh-CN" altLang="en-US"/>
              <a:t>Weight Prediction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Feature Mapping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8920" y="2310765"/>
            <a:ext cx="3323590" cy="866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20" y="3388995"/>
            <a:ext cx="2295525" cy="80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16981" b="19560"/>
          <a:stretch>
            <a:fillRect/>
          </a:stretch>
        </p:blipFill>
        <p:spPr>
          <a:xfrm>
            <a:off x="2788920" y="4079875"/>
            <a:ext cx="3218815" cy="640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920" y="5153025"/>
            <a:ext cx="4266565" cy="657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10" y="-5715"/>
            <a:ext cx="549656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MetaSR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06645" y="624205"/>
            <a:ext cx="6358255" cy="56064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53515" y="1604645"/>
            <a:ext cx="218503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是卷积核的长宽</a:t>
            </a:r>
            <a:endParaRPr lang="zh-CN" altLang="en-US"/>
          </a:p>
          <a:p>
            <a:r>
              <a:rPr lang="en-US" altLang="zh-CN"/>
              <a:t>outC</a:t>
            </a:r>
            <a:r>
              <a:rPr lang="zh-CN" altLang="en-US"/>
              <a:t>是输出通道数</a:t>
            </a:r>
            <a:endParaRPr lang="zh-CN" altLang="en-US"/>
          </a:p>
          <a:p>
            <a:r>
              <a:rPr lang="en-US" altLang="zh-CN"/>
              <a:t>inC</a:t>
            </a:r>
            <a:r>
              <a:rPr lang="zh-CN" altLang="en-US"/>
              <a:t>是</a:t>
            </a:r>
            <a:r>
              <a:rPr lang="en-US" altLang="zh-CN"/>
              <a:t>LR</a:t>
            </a:r>
            <a:r>
              <a:rPr lang="zh-CN" altLang="en-US"/>
              <a:t>特征图数</a:t>
            </a:r>
            <a:endParaRPr lang="zh-CN" altLang="en-US"/>
          </a:p>
          <a:p>
            <a:r>
              <a:rPr lang="en-US" altLang="zh-CN"/>
              <a:t>inH</a:t>
            </a:r>
            <a:r>
              <a:rPr lang="zh-CN" altLang="en-US"/>
              <a:t>、</a:t>
            </a:r>
            <a:r>
              <a:rPr lang="en-US" altLang="zh-CN"/>
              <a:t>inW</a:t>
            </a:r>
            <a:r>
              <a:rPr lang="zh-CN" altLang="en-US"/>
              <a:t>是</a:t>
            </a:r>
            <a:r>
              <a:rPr lang="en-US" altLang="zh-CN"/>
              <a:t>LR</a:t>
            </a:r>
            <a:r>
              <a:rPr lang="zh-CN" altLang="en-US"/>
              <a:t>特征图长宽</a:t>
            </a:r>
            <a:endParaRPr lang="zh-CN" altLang="en-US"/>
          </a:p>
          <a:p>
            <a:r>
              <a:rPr lang="en-US" altLang="zh-CN"/>
              <a:t>HW</a:t>
            </a:r>
            <a:r>
              <a:rPr lang="zh-CN" altLang="en-US"/>
              <a:t>是</a:t>
            </a:r>
            <a:r>
              <a:rPr lang="en-US" altLang="zh-CN"/>
              <a:t>HR</a:t>
            </a:r>
            <a:r>
              <a:rPr lang="zh-CN" altLang="en-US"/>
              <a:t>图像长宽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R(i) R(j) 1/r</a:t>
            </a:r>
            <a:r>
              <a:rPr lang="zh-CN" altLang="en-US"/>
              <a:t>）作为输入向量表示的是</a:t>
            </a:r>
            <a:r>
              <a:rPr lang="en-US" altLang="zh-CN"/>
              <a:t>HR</a:t>
            </a:r>
            <a:r>
              <a:rPr lang="zh-CN" altLang="en-US"/>
              <a:t>坐标（</a:t>
            </a:r>
            <a:r>
              <a:rPr lang="en-US" altLang="zh-CN"/>
              <a:t>i,j</a:t>
            </a:r>
            <a:r>
              <a:rPr lang="zh-CN" altLang="en-US"/>
              <a:t>）处的权重输入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SE-Net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592705" y="3736975"/>
            <a:ext cx="52654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Squeez</a:t>
            </a:r>
            <a:r>
              <a:rPr lang="en-US" altLang="zh-CN"/>
              <a:t>: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excited: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925" y="4580255"/>
            <a:ext cx="6661150" cy="778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35" y="3446145"/>
            <a:ext cx="4725670" cy="900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内容占位符 1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735" y="1177290"/>
            <a:ext cx="7341870" cy="22688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625" y="910590"/>
            <a:ext cx="2439035" cy="34029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MetaSR</a:t>
            </a:r>
            <a:r>
              <a:rPr lang="zh-CN" altLang="en-US"/>
              <a:t>与各原算法对比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1570" y="1219200"/>
            <a:ext cx="8246110" cy="2929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5" y="4304665"/>
            <a:ext cx="11814810" cy="18808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谢谢！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SE-ResNet</a:t>
            </a:r>
            <a:r>
              <a:rPr lang="zh-CN" altLang="en-US" dirty="0" smtClean="0"/>
              <a:t>对比</a:t>
            </a:r>
            <a:r>
              <a:rPr lang="en-US" altLang="zh-CN" dirty="0" smtClean="0"/>
              <a:t>Resnet</a:t>
            </a:r>
            <a:r>
              <a:rPr lang="zh-CN" altLang="en-US" dirty="0" smtClean="0"/>
              <a:t>性能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增加10%参数</a:t>
            </a:r>
            <a:endParaRPr dirty="0"/>
          </a:p>
          <a:p>
            <a:r>
              <a:rPr dirty="0"/>
              <a:t>增加GPU10%的运算时间</a:t>
            </a:r>
            <a:endParaRPr dirty="0"/>
          </a:p>
          <a:p>
            <a:r>
              <a:rPr dirty="0"/>
              <a:t>增加CPU2%的运算时间</a:t>
            </a:r>
            <a:endParaRPr dirty="0"/>
          </a:p>
          <a:p>
            <a:r>
              <a:rPr dirty="0"/>
              <a:t>理论增长的计算量不到1%</a:t>
            </a:r>
            <a:endParaRPr dirty="0"/>
          </a:p>
          <a:p>
            <a:r>
              <a:rPr dirty="0"/>
              <a:t>准确率提高0.86-0.61%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7620" y="4173220"/>
            <a:ext cx="9636760" cy="13538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RCAN</a:t>
            </a:r>
            <a:endParaRPr lang="en-US" dirty="0"/>
          </a:p>
        </p:txBody>
      </p:sp>
      <p:pic>
        <p:nvPicPr>
          <p:cNvPr id="4" name="图片 1"/>
          <p:cNvPicPr>
            <a:picLocks noChangeAspect="1"/>
          </p:cNvPicPr>
          <p:nvPr>
            <p:ph idx="1"/>
          </p:nvPr>
        </p:nvPicPr>
        <p:blipFill>
          <a:blip r:embed="rId1"/>
          <a:srcRect b="10296"/>
          <a:stretch>
            <a:fillRect/>
          </a:stretch>
        </p:blipFill>
        <p:spPr>
          <a:xfrm>
            <a:off x="2592705" y="1187450"/>
            <a:ext cx="8596630" cy="2981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75280" y="4526915"/>
            <a:ext cx="46323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步骤</a:t>
            </a:r>
            <a:endParaRPr lang="zh-CN" altLang="en-US"/>
          </a:p>
          <a:p>
            <a:r>
              <a:rPr lang="zh-CN" altLang="en-US"/>
              <a:t>1.浅特征提取（蓝色）</a:t>
            </a:r>
            <a:endParaRPr lang="zh-CN" altLang="en-US"/>
          </a:p>
          <a:p>
            <a:r>
              <a:rPr lang="zh-CN" altLang="en-US"/>
              <a:t>2.残差中的残差（RIR）深度特征提取</a:t>
            </a:r>
            <a:endParaRPr lang="zh-CN" altLang="en-US"/>
          </a:p>
          <a:p>
            <a:r>
              <a:rPr lang="zh-CN" altLang="en-US"/>
              <a:t>3. upsacle模块（紫色）</a:t>
            </a:r>
            <a:endParaRPr lang="zh-CN" altLang="en-US"/>
          </a:p>
          <a:p>
            <a:r>
              <a:rPr lang="zh-CN" altLang="en-US"/>
              <a:t>4.重建部分（蓝色）（亚像素重建）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RCAB(</a:t>
            </a:r>
            <a:r>
              <a:rPr lang="zh-CN" altLang="en-US" dirty="0"/>
              <a:t>残差通道注意模块</a:t>
            </a:r>
            <a:r>
              <a:rPr lang="en-US" dirty="0"/>
              <a:t>)</a:t>
            </a:r>
            <a:endParaRPr 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58085" y="1405255"/>
            <a:ext cx="824865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tensorflow</a:t>
            </a:r>
            <a:r>
              <a:rPr lang="zh-CN" altLang="en-US" dirty="0"/>
              <a:t>写的</a:t>
            </a:r>
            <a:r>
              <a:rPr lang="en-US" altLang="zh-CN" dirty="0"/>
              <a:t>SE</a:t>
            </a:r>
            <a:r>
              <a:rPr lang="zh-CN" altLang="en-US" dirty="0"/>
              <a:t>块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8825" y="1435100"/>
            <a:ext cx="676148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</a:t>
            </a:r>
            <a:r>
              <a:rPr lang="en-US" dirty="0" smtClean="0"/>
              <a:t>Lenet5+SE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569493"/>
            <a:ext cx="8915400" cy="4341729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dirty="0" smtClean="0"/>
              <a:t>训练效率更高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、准确率相差不大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320" y="2463165"/>
            <a:ext cx="2980690" cy="2554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340" y="2463165"/>
            <a:ext cx="2545080" cy="2313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25320" y="5185410"/>
            <a:ext cx="3198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batch_size:5</a:t>
            </a:r>
            <a:endParaRPr lang="en-US" altLang="zh-CN"/>
          </a:p>
          <a:p>
            <a:r>
              <a:rPr lang="en-US" altLang="zh-CN"/>
              <a:t>lenet  :92.46%</a:t>
            </a:r>
            <a:endParaRPr lang="en-US" altLang="zh-CN"/>
          </a:p>
          <a:p>
            <a:r>
              <a:rPr lang="en-US" altLang="zh-CN"/>
              <a:t>lenet+SE  :93.47%</a:t>
            </a:r>
            <a:endParaRPr lang="en-US" altLang="zh-CN"/>
          </a:p>
          <a:p>
            <a:r>
              <a:rPr lang="en-US" altLang="zh-CN"/>
              <a:t>1000batch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048375" y="5185410"/>
            <a:ext cx="26460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batch_size:100</a:t>
            </a:r>
            <a:endParaRPr lang="en-US" altLang="zh-CN"/>
          </a:p>
          <a:p>
            <a:r>
              <a:rPr lang="en-US" altLang="zh-CN"/>
              <a:t>lenet: 94.92%</a:t>
            </a:r>
            <a:endParaRPr lang="en-US" altLang="zh-CN"/>
          </a:p>
          <a:p>
            <a:r>
              <a:rPr lang="en-US" altLang="zh-CN"/>
              <a:t>lenet+SE: 95.28%</a:t>
            </a:r>
            <a:endParaRPr lang="en-US" altLang="zh-CN"/>
          </a:p>
          <a:p>
            <a:r>
              <a:rPr lang="en-US" altLang="zh-CN"/>
              <a:t>1000batch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</a:t>
            </a:r>
            <a:endParaRPr lang="en-US" dirty="0"/>
          </a:p>
        </p:txBody>
      </p:sp>
      <p:pic>
        <p:nvPicPr>
          <p:cNvPr id="6" name="图片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3800" y="1108075"/>
            <a:ext cx="4578985" cy="5322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666865" y="492760"/>
            <a:ext cx="418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鉴别器                         生成器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14145" y="1762760"/>
            <a:ext cx="41859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零和博弈:</a:t>
            </a:r>
            <a:endParaRPr lang="zh-CN" altLang="en-US"/>
          </a:p>
          <a:p>
            <a:r>
              <a:rPr lang="zh-CN" altLang="en-US"/>
              <a:t>一方要在可选项中选择将其优势最大化的选择，而另一方则要在可选项中选择令对方优势最小化的选择。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4634865"/>
            <a:ext cx="8060690" cy="4178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1319530"/>
            <a:ext cx="7486015" cy="25869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38170" y="4290060"/>
            <a:ext cx="38569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黑色虚线：真实数据</a:t>
            </a:r>
            <a:endParaRPr lang="zh-CN" altLang="en-US"/>
          </a:p>
          <a:p>
            <a:r>
              <a:rPr lang="zh-CN" altLang="en-US"/>
              <a:t>绿色实线：生成数据</a:t>
            </a:r>
            <a:endParaRPr lang="zh-CN" altLang="en-US"/>
          </a:p>
          <a:p>
            <a:r>
              <a:rPr lang="zh-CN" altLang="en-US"/>
              <a:t>蓝色虚线：鉴别器输出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842</Words>
  <Application>WPS 演示</Application>
  <PresentationFormat>宽屏</PresentationFormat>
  <Paragraphs>120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Wingdings 3</vt:lpstr>
      <vt:lpstr>Arial</vt:lpstr>
      <vt:lpstr>Century Gothic</vt:lpstr>
      <vt:lpstr>幼圆</vt:lpstr>
      <vt:lpstr>微软雅黑</vt:lpstr>
      <vt:lpstr>Arial Unicode MS</vt:lpstr>
      <vt:lpstr>Calibri</vt:lpstr>
      <vt:lpstr>丝状</vt:lpstr>
      <vt:lpstr>SE-Net、GAN、MetaSR阅读和测试报告</vt:lpstr>
      <vt:lpstr>SE-Net结构</vt:lpstr>
      <vt:lpstr>SE-ResNet对比Resnet性能</vt:lpstr>
      <vt:lpstr>RCAN</vt:lpstr>
      <vt:lpstr>RCAB(残差通道注意模块)</vt:lpstr>
      <vt:lpstr>用tensorflow写的SE块</vt:lpstr>
      <vt:lpstr>运行Lenet5+SE</vt:lpstr>
      <vt:lpstr>GAN</vt:lpstr>
      <vt:lpstr>GAN</vt:lpstr>
      <vt:lpstr>GAN原理</vt:lpstr>
      <vt:lpstr>GAN原理</vt:lpstr>
      <vt:lpstr>GAN原理</vt:lpstr>
      <vt:lpstr>GAN训练流程</vt:lpstr>
      <vt:lpstr>SRGAN</vt:lpstr>
      <vt:lpstr>PowerPoint 演示文稿</vt:lpstr>
      <vt:lpstr>PowerPoint 演示文稿</vt:lpstr>
      <vt:lpstr>MetaSR</vt:lpstr>
      <vt:lpstr>MetaSR步骤</vt:lpstr>
      <vt:lpstr>MetaSR</vt:lpstr>
      <vt:lpstr>PowerPoint 演示文稿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SRCNN和SRMD阅读和测试报告</dc:title>
  <dc:creator>yif wang</dc:creator>
  <cp:lastModifiedBy>77103_000</cp:lastModifiedBy>
  <cp:revision>46</cp:revision>
  <dcterms:created xsi:type="dcterms:W3CDTF">2019-02-26T07:02:00Z</dcterms:created>
  <dcterms:modified xsi:type="dcterms:W3CDTF">2019-04-09T07:12:48Z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